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0691813" cy="7559675"/>
  <p:notesSz cx="9918700" cy="6819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697CF1-074D-4BC2-9DE6-2AA2A144AD13}" v="10" dt="2024-04-25T22:21:15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74" d="100"/>
          <a:sy n="74" d="100"/>
        </p:scale>
        <p:origin x="-834" y="22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533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47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006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63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44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133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97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82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616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70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87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3540F-86B2-4FEA-A3C8-A405E4D38CD8}" type="datetimeFigureOut">
              <a:rPr lang="es-ES" smtClean="0"/>
              <a:t>15/10/2024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410B8-A327-4141-836D-4AAD1E05FDE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35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685032" y="614875"/>
            <a:ext cx="6733976" cy="306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ts val="1500"/>
              </a:spcAft>
            </a:pPr>
            <a:r>
              <a:rPr kumimoji="0" lang="es-ES" altLang="es-ES" sz="20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PROIEKTUAREN </a:t>
            </a:r>
            <a:r>
              <a:rPr kumimoji="0" lang="es-ES" altLang="es-ES" sz="20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IZENBURUA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ts val="1500"/>
              </a:spcAft>
            </a:pPr>
            <a:r>
              <a:rPr kumimoji="0" lang="es-ES" altLang="es-ES" b="1" i="0" u="none" strike="noStrike" cap="none" normalizeH="0" baseline="0" dirty="0">
                <a:ln>
                  <a:noFill/>
                </a:ln>
                <a:solidFill>
                  <a:srgbClr val="4495CE"/>
                </a:solidFill>
                <a:effectLst/>
                <a:latin typeface="Trebuchet MS" panose="020B0603020202020204" pitchFamily="34" charset="0"/>
              </a:rPr>
              <a:t/>
            </a:r>
            <a:br>
              <a:rPr kumimoji="0" lang="es-ES" altLang="es-ES" b="1" i="0" u="none" strike="noStrike" cap="none" normalizeH="0" baseline="0" dirty="0">
                <a:ln>
                  <a:noFill/>
                </a:ln>
                <a:solidFill>
                  <a:srgbClr val="4495CE"/>
                </a:solidFill>
                <a:effectLst/>
                <a:latin typeface="Trebuchet MS" panose="020B0603020202020204" pitchFamily="34" charset="0"/>
              </a:rPr>
            </a:b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Ormaiztegiko </a:t>
            </a:r>
            <a:r>
              <a:rPr lang="eu-ES" altLang="es-ES" dirty="0" err="1">
                <a:solidFill>
                  <a:srgbClr val="000000"/>
                </a:solidFill>
                <a:latin typeface="Trebuchet MS" panose="020B0603020202020204" pitchFamily="34" charset="0"/>
              </a:rPr>
              <a:t>haurreskolako</a:t>
            </a:r>
            <a:r>
              <a:rPr lang="eu-ES" altLang="es-ES" dirty="0">
                <a:solidFill>
                  <a:srgbClr val="000000"/>
                </a:solidFill>
                <a:latin typeface="Trebuchet MS" panose="020B0603020202020204" pitchFamily="34" charset="0"/>
              </a:rPr>
              <a:t> akaberak berritu eta berokuntza instalazioaren eraginkortasun energetikoa 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hobetzea: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ts val="1500"/>
              </a:spcAft>
              <a:buFontTx/>
              <a:buChar char="-"/>
            </a:pPr>
            <a:r>
              <a:rPr lang="eu-ES" altLang="es-ES" dirty="0" err="1">
                <a:solidFill>
                  <a:srgbClr val="000000"/>
                </a:solidFill>
                <a:latin typeface="Trebuchet MS" panose="020B0603020202020204" pitchFamily="34" charset="0"/>
              </a:rPr>
              <a:t>Aerotermia-sistema</a:t>
            </a:r>
            <a:r>
              <a:rPr lang="eu-ES" altLang="es-ES" dirty="0">
                <a:solidFill>
                  <a:srgbClr val="000000"/>
                </a:solidFill>
                <a:latin typeface="Trebuchet MS" panose="020B0603020202020204" pitchFamily="34" charset="0"/>
              </a:rPr>
              <a:t> instalatzea, errekuntza-galdararen ordez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ts val="1500"/>
              </a:spcAft>
              <a:buFontTx/>
              <a:buChar char="-"/>
            </a:pPr>
            <a:r>
              <a:rPr lang="eu-ES" altLang="es-ES" dirty="0">
                <a:solidFill>
                  <a:srgbClr val="000000"/>
                </a:solidFill>
                <a:latin typeface="Trebuchet MS" panose="020B0603020202020204" pitchFamily="34" charset="0"/>
              </a:rPr>
              <a:t>Lurzorua berritu zoladura </a:t>
            </a:r>
            <a:r>
              <a:rPr lang="eu-ES" altLang="es-ES" dirty="0" err="1">
                <a:solidFill>
                  <a:srgbClr val="000000"/>
                </a:solidFill>
                <a:latin typeface="Trebuchet MS" panose="020B0603020202020204" pitchFamily="34" charset="0"/>
              </a:rPr>
              <a:t>biniliko</a:t>
            </a:r>
            <a:r>
              <a:rPr lang="eu-ES" altLang="es-ES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autosostengatzailearekin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kumimoji="0" lang="eu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0" name="Picture 6" descr="ES-EU Europar Batasunak kofinantzatuta_P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37" y="6276423"/>
            <a:ext cx="2760662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679429" y="3459214"/>
            <a:ext cx="6463520" cy="310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0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TÍTULO DEL </a:t>
            </a:r>
            <a:r>
              <a:rPr kumimoji="0" lang="es-ES" altLang="es-ES" sz="20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PROYECTO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Renovación </a:t>
            </a:r>
            <a:r>
              <a:rPr lang="es-ES" altLang="es-ES" dirty="0">
                <a:solidFill>
                  <a:srgbClr val="000000"/>
                </a:solidFill>
                <a:latin typeface="Trebuchet MS" panose="020B0603020202020204" pitchFamily="34" charset="0"/>
              </a:rPr>
              <a:t>de acabados y mejora de la eficiencia energética de la instalación de calefacción en la </a:t>
            </a:r>
            <a:r>
              <a:rPr lang="es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haurreskola</a:t>
            </a:r>
            <a:r>
              <a:rPr lang="es-ES" altLang="es-ES" dirty="0">
                <a:solidFill>
                  <a:srgbClr val="000000"/>
                </a:solidFill>
                <a:latin typeface="Trebuchet MS" panose="020B0603020202020204" pitchFamily="34" charset="0"/>
              </a:rPr>
              <a:t>:</a:t>
            </a:r>
            <a:endParaRPr lang="es-ES" altLang="es-ES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ts val="1500"/>
              </a:spcAft>
              <a:buFontTx/>
              <a:buChar char="-"/>
            </a:pP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Instalación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un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sistema de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  <a:r>
              <a:rPr kumimoji="0" lang="eu-ES" alt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erotermia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en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sustitución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de la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caldera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combustión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ts val="1500"/>
              </a:spcAft>
              <a:buFontTx/>
              <a:buChar char="-"/>
            </a:pP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Renovación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del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suelo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con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pavimento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vinílico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u-ES" altLang="es-ES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autoportante</a:t>
            </a:r>
            <a:r>
              <a:rPr lang="eu-ES" altLang="es-ES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lang="eu-ES" altLang="es-ES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ts val="1500"/>
              </a:spcAft>
              <a:buFontTx/>
              <a:buChar char="-"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190081" y="7292975"/>
            <a:ext cx="7462837" cy="266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3190081" y="0"/>
            <a:ext cx="7462837" cy="274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xmlns="" id="{A5EB9381-A936-A654-FB15-EFC031538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495" y="6256867"/>
            <a:ext cx="1104011" cy="835025"/>
          </a:xfrm>
          <a:prstGeom prst="rect">
            <a:avLst/>
          </a:prstGeom>
        </p:spPr>
      </p:pic>
      <p:pic>
        <p:nvPicPr>
          <p:cNvPr id="2" name="Irudia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626" y="6340547"/>
            <a:ext cx="2119765" cy="751345"/>
          </a:xfrm>
          <a:prstGeom prst="rect">
            <a:avLst/>
          </a:prstGeom>
        </p:spPr>
      </p:pic>
      <p:sp>
        <p:nvSpPr>
          <p:cNvPr id="8" name="TestuKoadroa 7"/>
          <p:cNvSpPr txBox="1"/>
          <p:nvPr/>
        </p:nvSpPr>
        <p:spPr>
          <a:xfrm>
            <a:off x="292608" y="1353312"/>
            <a:ext cx="27157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Programa de </a:t>
            </a:r>
            <a:r>
              <a:rPr lang="eu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ayudas</a:t>
            </a:r>
            <a:r>
              <a:rPr lang="eu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/ Laguntza-programa:</a:t>
            </a:r>
          </a:p>
          <a:p>
            <a:r>
              <a:rPr lang="eu-ES" sz="1400" dirty="0">
                <a:latin typeface="Trebuchet MS" panose="020B0603020202020204" pitchFamily="34" charset="0"/>
              </a:rPr>
              <a:t>EREIN, LEADER</a:t>
            </a:r>
          </a:p>
          <a:p>
            <a:endParaRPr lang="eu-ES" sz="1400" b="1" dirty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r>
              <a:rPr lang="eu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Urtea / </a:t>
            </a:r>
            <a:r>
              <a:rPr lang="eu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Año</a:t>
            </a:r>
            <a:r>
              <a:rPr lang="eu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</a:t>
            </a:r>
            <a:r>
              <a:rPr lang="eu-ES" sz="1400" dirty="0" smtClean="0">
                <a:latin typeface="Trebuchet MS" panose="020B0603020202020204" pitchFamily="34" charset="0"/>
              </a:rPr>
              <a:t>2024</a:t>
            </a:r>
            <a:endParaRPr lang="es-ES" sz="1400" dirty="0">
              <a:latin typeface="Trebuchet MS" panose="020B0603020202020204" pitchFamily="34" charset="0"/>
            </a:endParaRPr>
          </a:p>
        </p:txBody>
      </p:sp>
      <p:sp>
        <p:nvSpPr>
          <p:cNvPr id="9" name="Laukizuzena 8"/>
          <p:cNvSpPr/>
          <p:nvPr/>
        </p:nvSpPr>
        <p:spPr>
          <a:xfrm>
            <a:off x="292608" y="2738307"/>
            <a:ext cx="3035091" cy="2823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ts val="400"/>
              </a:spcAft>
            </a:pPr>
            <a:endParaRPr lang="eu-ES" altLang="es-ES" sz="1400" b="1" dirty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ts val="400"/>
              </a:spcAft>
            </a:pP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Aurrekontua </a:t>
            </a:r>
            <a:r>
              <a:rPr lang="es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/ Presupuesto: </a:t>
            </a:r>
            <a:endParaRPr lang="es-ES" altLang="es-ES" sz="1400" dirty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ts val="2200"/>
              </a:spcAft>
            </a:pPr>
            <a:r>
              <a:rPr lang="es-ES" altLang="es-ES" sz="1400" b="1" dirty="0" smtClean="0">
                <a:latin typeface="Trebuchet MS" panose="020B0603020202020204" pitchFamily="34" charset="0"/>
              </a:rPr>
              <a:t>25.704,03 </a:t>
            </a:r>
            <a:r>
              <a:rPr lang="es-ES" altLang="es-ES" sz="1400" b="1" dirty="0">
                <a:latin typeface="Trebuchet MS" panose="020B0603020202020204" pitchFamily="34" charset="0"/>
              </a:rPr>
              <a:t>€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Europar Batasunaren Laguntza /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eu-ES" altLang="es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Financiación</a:t>
            </a: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de la Unión </a:t>
            </a:r>
            <a:r>
              <a:rPr lang="eu-ES" altLang="es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Europea</a:t>
            </a: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: </a:t>
            </a:r>
            <a:endParaRPr lang="eu-ES" altLang="es-ES" sz="1400" dirty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ts val="500"/>
              </a:spcAft>
            </a:pPr>
            <a:endParaRPr lang="eu-ES" altLang="es-ES" sz="1400" dirty="0">
              <a:solidFill>
                <a:srgbClr val="211D1E"/>
              </a:solidFill>
              <a:latin typeface="Trebuchet MS" panose="020B0603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Eusko Jaurlaritzaren Laguntza /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eu-ES" altLang="es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Financiación</a:t>
            </a: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del </a:t>
            </a:r>
            <a:r>
              <a:rPr lang="eu-ES" altLang="es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Gobierno</a:t>
            </a: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Vasco: </a:t>
            </a:r>
            <a:endParaRPr lang="eu-ES" altLang="es-ES" sz="1400" b="1" dirty="0" smtClean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eu-ES" altLang="es-ES" sz="1400" b="1" dirty="0" smtClean="0">
                <a:latin typeface="Trebuchet MS" panose="020B0603020202020204" pitchFamily="34" charset="0"/>
              </a:rPr>
              <a:t>12.852,02 €</a:t>
            </a:r>
            <a:endParaRPr lang="eu-ES" altLang="es-ES" sz="1400" b="1" dirty="0" smtClean="0">
              <a:latin typeface="Trebuchet MS" panose="020B0603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ts val="200"/>
              </a:spcAft>
            </a:pPr>
            <a:endParaRPr lang="eu-ES" altLang="es-ES" sz="1400" dirty="0">
              <a:solidFill>
                <a:schemeClr val="accent6"/>
              </a:solidFill>
              <a:latin typeface="Trebuchet MS" panose="020B0603020202020204" pitchFamily="34" charset="0"/>
            </a:endParaRPr>
          </a:p>
        </p:txBody>
      </p:sp>
      <p:pic>
        <p:nvPicPr>
          <p:cNvPr id="1026" name="Picture 2" descr="C:\Users\Usuario\Desktop\WEB EDUKIA\Irudi korporatiboa\Logo karratu urdina txiki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650" y="5900769"/>
            <a:ext cx="1658906" cy="165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979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a" ma:contentTypeID="0x010100248939B146C7F849B2D397BBA8361369" ma:contentTypeVersion="19" ma:contentTypeDescription="Sortu dokumentu berri bat." ma:contentTypeScope="" ma:versionID="4425fa2a2444cd43578e146264bdc729">
  <xsd:schema xmlns:xsd="http://www.w3.org/2001/XMLSchema" xmlns:xs="http://www.w3.org/2001/XMLSchema" xmlns:p="http://schemas.microsoft.com/office/2006/metadata/properties" xmlns:ns2="9352a1fb-f607-4564-85d8-5ca10b059fd8" xmlns:ns3="bfeeef81-7dbb-4e8d-904c-33b2f2a5faed" targetNamespace="http://schemas.microsoft.com/office/2006/metadata/properties" ma:root="true" ma:fieldsID="dc1b5f242edcdc2efae15e52e5d72dc0" ns2:_="" ns3:_="">
    <xsd:import namespace="9352a1fb-f607-4564-85d8-5ca10b059fd8"/>
    <xsd:import namespace="bfeeef81-7dbb-4e8d-904c-33b2f2a5fa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FECHACREACIO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2a1fb-f607-4564-85d8-5ca10b059f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FECHACREACION" ma:index="10" nillable="true" ma:displayName="FECHA CREACION" ma:format="DateOnly" ma:internalName="FECHACREACION">
      <xsd:simpleType>
        <xsd:restriction base="dms:DateTim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rudiaren etiketak" ma:readOnly="false" ma:fieldId="{5cf76f15-5ced-4ddc-b409-7134ff3c332f}" ma:taxonomyMulti="true" ma:sspId="16238219-447f-418f-809f-6e2596424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eef81-7dbb-4e8d-904c-33b2f2a5fa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ekatuta dutena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Xehetasunekin partekatua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7814eff9-577c-4835-95e2-9f01c8dc98e5}" ma:internalName="TaxCatchAll" ma:showField="CatchAllData" ma:web="bfeeef81-7dbb-4e8d-904c-33b2f2a5fa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Eduki mota"/>
        <xsd:element ref="dc:title" minOccurs="0" maxOccurs="1" ma:index="4" ma:displayName="Titulua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eeef81-7dbb-4e8d-904c-33b2f2a5faed" xsi:nil="true"/>
    <FECHACREACION xmlns="9352a1fb-f607-4564-85d8-5ca10b059fd8" xsi:nil="true"/>
    <lcf76f155ced4ddcb4097134ff3c332f xmlns="9352a1fb-f607-4564-85d8-5ca10b059fd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8D15C7B-8DA1-4960-9366-82C6B4DBCE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52a1fb-f607-4564-85d8-5ca10b059fd8"/>
    <ds:schemaRef ds:uri="bfeeef81-7dbb-4e8d-904c-33b2f2a5fa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BCB00B-07C2-4DA7-A4B4-3C54F77DDF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B1A57D-7322-428A-968B-6FCDC18FA0C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9352a1fb-f607-4564-85d8-5ca10b059fd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feeef81-7dbb-4e8d-904c-33b2f2a5fae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86</Words>
  <Application>Microsoft Office PowerPoint</Application>
  <PresentationFormat>Pertsonalizatua</PresentationFormat>
  <Paragraphs>23</Paragraphs>
  <Slides>1</Slides>
  <Notes>0</Notes>
  <HiddenSlides>0</HiddenSlides>
  <MMClips>0</MMClips>
  <ScaleCrop>false</ScaleCrop>
  <HeadingPairs>
    <vt:vector size="4" baseType="variant">
      <vt:variant>
        <vt:lpstr>Gaia</vt:lpstr>
      </vt:variant>
      <vt:variant>
        <vt:i4>1</vt:i4>
      </vt:variant>
      <vt:variant>
        <vt:lpstr>Diapositiben tituluak</vt:lpstr>
      </vt:variant>
      <vt:variant>
        <vt:i4>1</vt:i4>
      </vt:variant>
    </vt:vector>
  </HeadingPairs>
  <TitlesOfParts>
    <vt:vector size="2" baseType="lpstr">
      <vt:lpstr>Tema de Office</vt:lpstr>
      <vt:lpstr>PowerPoint-eko aurkezpena</vt:lpstr>
    </vt:vector>
  </TitlesOfParts>
  <Company>Eusko Jaurlaritza Gobierno Vasco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 Canto Blanco, Maria Belen</dc:creator>
  <cp:lastModifiedBy>Usuario</cp:lastModifiedBy>
  <cp:revision>14</cp:revision>
  <cp:lastPrinted>2024-10-15T11:13:56Z</cp:lastPrinted>
  <dcterms:created xsi:type="dcterms:W3CDTF">2024-01-23T10:24:19Z</dcterms:created>
  <dcterms:modified xsi:type="dcterms:W3CDTF">2024-10-15T11:31:25Z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0x010100248939B146C7F849B2D397BBA8361369</vt:lpwstr>
  </property>
</Properties>
</file>